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50"/>
  </p:notesMasterIdLst>
  <p:handoutMasterIdLst>
    <p:handoutMasterId r:id="rId51"/>
  </p:handoutMasterIdLst>
  <p:sldIdLst>
    <p:sldId id="265" r:id="rId2"/>
    <p:sldId id="306" r:id="rId3"/>
    <p:sldId id="305" r:id="rId4"/>
    <p:sldId id="298" r:id="rId5"/>
    <p:sldId id="299" r:id="rId6"/>
    <p:sldId id="302" r:id="rId7"/>
    <p:sldId id="303" r:id="rId8"/>
    <p:sldId id="300" r:id="rId9"/>
    <p:sldId id="271" r:id="rId10"/>
    <p:sldId id="272" r:id="rId11"/>
    <p:sldId id="294" r:id="rId12"/>
    <p:sldId id="295" r:id="rId13"/>
    <p:sldId id="296" r:id="rId14"/>
    <p:sldId id="273" r:id="rId15"/>
    <p:sldId id="316" r:id="rId16"/>
    <p:sldId id="274" r:id="rId17"/>
    <p:sldId id="270" r:id="rId18"/>
    <p:sldId id="297" r:id="rId19"/>
    <p:sldId id="319" r:id="rId20"/>
    <p:sldId id="267" r:id="rId21"/>
    <p:sldId id="279" r:id="rId22"/>
    <p:sldId id="275" r:id="rId23"/>
    <p:sldId id="310" r:id="rId24"/>
    <p:sldId id="276" r:id="rId25"/>
    <p:sldId id="277" r:id="rId26"/>
    <p:sldId id="266" r:id="rId27"/>
    <p:sldId id="290" r:id="rId28"/>
    <p:sldId id="311" r:id="rId29"/>
    <p:sldId id="313" r:id="rId30"/>
    <p:sldId id="314" r:id="rId31"/>
    <p:sldId id="285" r:id="rId32"/>
    <p:sldId id="291" r:id="rId33"/>
    <p:sldId id="278" r:id="rId34"/>
    <p:sldId id="318" r:id="rId35"/>
    <p:sldId id="321" r:id="rId36"/>
    <p:sldId id="320" r:id="rId37"/>
    <p:sldId id="268" r:id="rId38"/>
    <p:sldId id="283" r:id="rId39"/>
    <p:sldId id="269" r:id="rId40"/>
    <p:sldId id="280" r:id="rId41"/>
    <p:sldId id="281" r:id="rId42"/>
    <p:sldId id="282" r:id="rId43"/>
    <p:sldId id="284" r:id="rId44"/>
    <p:sldId id="287" r:id="rId45"/>
    <p:sldId id="323" r:id="rId46"/>
    <p:sldId id="289" r:id="rId47"/>
    <p:sldId id="317" r:id="rId48"/>
    <p:sldId id="288" r:id="rId49"/>
  </p:sldIdLst>
  <p:sldSz cx="9144000" cy="6858000" type="screen4x3"/>
  <p:notesSz cx="6718300" cy="9867900"/>
  <p:embeddedFontLst>
    <p:embeddedFont>
      <p:font typeface="Effra Light" panose="020B0604020202020204" charset="0"/>
      <p:regular r:id="rId52"/>
      <p:italic r:id="rId53"/>
    </p:embeddedFont>
    <p:embeddedFont>
      <p:font typeface="Effra Bold" panose="020B0604020202020204" charset="0"/>
      <p:bold r:id="rId54"/>
    </p:embeddedFont>
    <p:embeddedFont>
      <p:font typeface="Effra" panose="020B0604020202020204" charset="0"/>
      <p:regular r:id="rId55"/>
      <p:bold r:id="rId56"/>
      <p:italic r:id="rId57"/>
      <p:boldItalic r:id="rId58"/>
    </p:embeddedFont>
    <p:embeddedFont>
      <p:font typeface="Effra Heavy" panose="020B0604020202020204" charset="0"/>
      <p:bold r:id="rId59"/>
      <p:boldItalic r:id="rId60"/>
    </p:embeddedFont>
    <p:embeddedFont>
      <p:font typeface="AngsanaUPC" panose="02020603050405020304" pitchFamily="18" charset="-34"/>
      <p:regular r:id="rId61"/>
      <p:bold r:id="rId62"/>
      <p:italic r:id="rId63"/>
      <p:boldItalic r:id="rId64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34D61E-7E1D-4020-AAFA-2986ED60AD15}">
          <p14:sldIdLst>
            <p14:sldId id="265"/>
            <p14:sldId id="306"/>
            <p14:sldId id="305"/>
            <p14:sldId id="298"/>
            <p14:sldId id="299"/>
            <p14:sldId id="302"/>
            <p14:sldId id="303"/>
            <p14:sldId id="300"/>
            <p14:sldId id="271"/>
            <p14:sldId id="272"/>
            <p14:sldId id="294"/>
            <p14:sldId id="295"/>
            <p14:sldId id="296"/>
            <p14:sldId id="273"/>
            <p14:sldId id="316"/>
            <p14:sldId id="274"/>
            <p14:sldId id="270"/>
            <p14:sldId id="297"/>
            <p14:sldId id="319"/>
            <p14:sldId id="267"/>
            <p14:sldId id="279"/>
            <p14:sldId id="275"/>
            <p14:sldId id="310"/>
            <p14:sldId id="276"/>
            <p14:sldId id="277"/>
            <p14:sldId id="266"/>
            <p14:sldId id="290"/>
            <p14:sldId id="311"/>
            <p14:sldId id="313"/>
            <p14:sldId id="314"/>
            <p14:sldId id="285"/>
            <p14:sldId id="291"/>
            <p14:sldId id="278"/>
            <p14:sldId id="318"/>
            <p14:sldId id="321"/>
            <p14:sldId id="320"/>
            <p14:sldId id="268"/>
            <p14:sldId id="283"/>
            <p14:sldId id="269"/>
            <p14:sldId id="280"/>
            <p14:sldId id="281"/>
            <p14:sldId id="282"/>
            <p14:sldId id="284"/>
            <p14:sldId id="287"/>
            <p14:sldId id="323"/>
            <p14:sldId id="289"/>
            <p14:sldId id="31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35A"/>
    <a:srgbClr val="D2002E"/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5990" autoAdjust="0"/>
  </p:normalViewPr>
  <p:slideViewPr>
    <p:cSldViewPr showGuides="1">
      <p:cViewPr varScale="1">
        <p:scale>
          <a:sx n="98" d="100"/>
          <a:sy n="98" d="100"/>
        </p:scale>
        <p:origin x="2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Effra" panose="020B0603020203020204" pitchFamily="34" charset="0"/>
            </a:endParaRP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BDED6D5-33CC-49C8-A14A-4660977D1BEE}" type="slidenum">
              <a:rPr lang="en-GB" altLang="en-US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Click to edit Master text styles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Fourth level</a:t>
            </a:r>
          </a:p>
          <a:p>
            <a:pPr lvl="4"/>
            <a:r>
              <a:rPr lang="en-GB" altLang="en-US" dirty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Effra" panose="020B0603020203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ount_Miken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Altocumulus_lenticularis" TargetMode="External"/><Relationship Id="rId4" Type="http://schemas.openxmlformats.org/officeDocument/2006/relationships/hyperlink" Target="http://en.wikipedia.org/wiki/Virunga_Mountain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b="0" i="0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</a:rPr>
              <a:t>The summit of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3" tooltip="en:Mount Mikeno"/>
              </a:rPr>
              <a:t>Mont 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3" tooltip="en:Mount Mikeno"/>
              </a:rPr>
              <a:t>Mikeno</a:t>
            </a:r>
            <a:r>
              <a:rPr lang="en-GB" sz="1200" b="0" i="0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</a:rPr>
              <a:t> in the 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4" tooltip="en:Virunga Mountains"/>
              </a:rPr>
              <a:t>Virunga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4" tooltip="en:Virunga Mountains"/>
              </a:rPr>
              <a:t> Mountains</a:t>
            </a:r>
            <a:r>
              <a:rPr lang="en-GB" sz="1200" b="0" i="0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</a:rPr>
              <a:t>. </a:t>
            </a:r>
            <a:r>
              <a:rPr lang="en-GB" sz="1200" b="0" i="1" u="none" strike="noStrike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5" tooltip="en:Altocumulus lenticularis"/>
              </a:rPr>
              <a:t>Altocumulus </a:t>
            </a:r>
            <a:r>
              <a:rPr lang="en-GB" sz="1200" b="0" i="1" u="none" strike="noStrike" kern="1200" dirty="0" err="1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  <a:hlinkClick r:id="rId5" tooltip="en:Altocumulus lenticularis"/>
              </a:rPr>
              <a:t>lenticularis</a:t>
            </a:r>
            <a:r>
              <a:rPr lang="en-GB" sz="1200" b="0" i="0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</a:rPr>
              <a:t> clouds form around the top of the mountain.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DB805-8BF7-47B5-B5FB-292FECAF2630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7716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Himilayas</a:t>
            </a:r>
            <a:r>
              <a:rPr lang="en-GB" baseline="0" dirty="0" smtClean="0"/>
              <a:t> from Tibetan Plateau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DB805-8BF7-47B5-B5FB-292FECAF2630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8810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b="0" i="0" kern="1200" dirty="0" smtClean="0">
                <a:solidFill>
                  <a:schemeClr val="tx1"/>
                </a:solidFill>
                <a:latin typeface="Effra" panose="020B0603020203020204" pitchFamily="34" charset="0"/>
                <a:ea typeface="+mn-ea"/>
                <a:cs typeface="+mn-cs"/>
              </a:rPr>
              <a:t>Salt lake valley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DB805-8BF7-47B5-B5FB-292FECAF2630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3117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tx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180000" marR="0" lvl="1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80000" marR="0" lvl="2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80000" marR="0" lvl="3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Slide (Grey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hidden">
          <a:xfrm>
            <a:off x="0" y="5267396"/>
            <a:ext cx="9144000" cy="15906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 bwMode="hidden">
          <a:xfrm>
            <a:off x="0" y="0"/>
            <a:ext cx="9144000" cy="2981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5351923"/>
            <a:ext cx="8280000" cy="67972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29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pic>
        <p:nvPicPr>
          <p:cNvPr id="32" name="Picture 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GB" altLang="en-US" noProof="0" dirty="0" smtClean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GB" altLang="en-US" noProof="0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67106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smtClean="0"/>
              <a:t>Copyright University of Reading</a:t>
            </a:r>
            <a:endParaRPr lang="en-GB" dirty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 smtClean="0"/>
              <a:t>Wednesday, 11 June 2014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Effra"/>
              </a:rPr>
              <a:t>Copyright University of Reading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ffra"/>
            </a:endParaRP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Heavy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50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 dirty="0" smtClean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573838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POTENTIAL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OPPORTUNITIES</a:t>
            </a:r>
            <a:r>
              <a:rPr lang="en-GB" altLang="en-US" sz="1400" dirty="0">
                <a:solidFill>
                  <a:schemeClr val="tx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tx1"/>
                </a:solidFill>
                <a:latin typeface="Effra Heavy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705" r:id="rId3"/>
    <p:sldLayoutId id="2147483696" r:id="rId4"/>
    <p:sldLayoutId id="2147483698" r:id="rId5"/>
    <p:sldLayoutId id="2147483700" r:id="rId6"/>
    <p:sldLayoutId id="2147483701" r:id="rId7"/>
    <p:sldLayoutId id="2147483702" r:id="rId8"/>
    <p:sldLayoutId id="2147483706" r:id="rId9"/>
    <p:sldLayoutId id="2147483707" r:id="rId10"/>
    <p:sldLayoutId id="2147483708" r:id="rId11"/>
    <p:sldLayoutId id="2147483713" r:id="rId12"/>
    <p:sldLayoutId id="2147483709" r:id="rId13"/>
    <p:sldLayoutId id="2147483710" r:id="rId14"/>
    <p:sldLayoutId id="2147483711" r:id="rId15"/>
    <p:sldLayoutId id="2147483712" r:id="rId16"/>
    <p:sldLayoutId id="2147483714" r:id="rId17"/>
    <p:sldLayoutId id="2147483715" r:id="rId18"/>
    <p:sldLayoutId id="2147483716" r:id="rId19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+mn-lt"/>
          <a:ea typeface="+mn-ea"/>
          <a:cs typeface="+mn-cs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+mn-lt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+mn-lt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al.ucar.edu/hap/events/orographic-precip/images/2wed/am/day2-Wed_am_3-Orogunmesh2.pp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2" y="1916832"/>
            <a:ext cx="8280000" cy="919800"/>
          </a:xfrm>
        </p:spPr>
        <p:txBody>
          <a:bodyPr/>
          <a:lstStyle/>
          <a:p>
            <a:r>
              <a:rPr lang="en-GB" dirty="0"/>
              <a:t>Numerical representation of mountains in atmospheric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800" y="5373216"/>
            <a:ext cx="8280000" cy="1080120"/>
          </a:xfrm>
        </p:spPr>
        <p:txBody>
          <a:bodyPr/>
          <a:lstStyle/>
          <a:p>
            <a:r>
              <a:rPr lang="en-GB" dirty="0" smtClean="0">
                <a:latin typeface="+mj-lt"/>
              </a:rPr>
              <a:t>A like-for-like comparison of terrain following layers and cut cell grids</a:t>
            </a:r>
          </a:p>
          <a:p>
            <a:pPr>
              <a:spcBef>
                <a:spcPts val="1200"/>
              </a:spcBef>
            </a:pPr>
            <a:r>
              <a:rPr lang="en-GB" sz="1600" dirty="0" smtClean="0"/>
              <a:t>James </a:t>
            </a:r>
            <a:r>
              <a:rPr lang="en-GB" sz="1600" dirty="0"/>
              <a:t>Shaw</a:t>
            </a:r>
          </a:p>
          <a:p>
            <a:r>
              <a:rPr lang="en-GB" sz="1600" dirty="0"/>
              <a:t>Hilary Weller, John Methven, Terry Davies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C01B32-D1A0-401C-8867-70456BBB1E87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1082550"/>
          </a:xfrm>
        </p:spPr>
        <p:txBody>
          <a:bodyPr/>
          <a:lstStyle/>
          <a:p>
            <a:r>
              <a:rPr lang="en-GB" dirty="0" err="1"/>
              <a:t>Galerkin</a:t>
            </a:r>
            <a:r>
              <a:rPr lang="en-GB" dirty="0"/>
              <a:t> methods with applications in weather and climate forecasting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>
          <a:xfrm>
            <a:off x="0" y="2996952"/>
            <a:ext cx="9144000" cy="2286000"/>
          </a:xfrm>
        </p:spPr>
      </p:pic>
    </p:spTree>
    <p:extLst>
      <p:ext uri="{BB962C8B-B14F-4D97-AF65-F5344CB8AC3E}">
        <p14:creationId xmlns:p14="http://schemas.microsoft.com/office/powerpoint/2010/main" val="94167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following layers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24800" y="2718056"/>
            <a:ext cx="8280000" cy="2799176"/>
          </a:xfrm>
        </p:spPr>
        <p:txBody>
          <a:bodyPr/>
          <a:lstStyle/>
          <a:p>
            <a:r>
              <a:rPr lang="en-GB" dirty="0" smtClean="0"/>
              <a:t>Basic terrain following (BTF)</a:t>
            </a:r>
          </a:p>
          <a:p>
            <a:r>
              <a:rPr lang="en-GB" dirty="0" smtClean="0"/>
              <a:t>Hybrid terrain following (HTF)</a:t>
            </a:r>
          </a:p>
          <a:p>
            <a:r>
              <a:rPr lang="en-GB" dirty="0" smtClean="0"/>
              <a:t>Smooth </a:t>
            </a:r>
            <a:r>
              <a:rPr lang="en-GB" dirty="0" err="1" smtClean="0"/>
              <a:t>LEvel</a:t>
            </a:r>
            <a:r>
              <a:rPr lang="en-GB" dirty="0" smtClean="0"/>
              <a:t> </a:t>
            </a:r>
            <a:r>
              <a:rPr lang="en-GB" dirty="0" err="1" smtClean="0"/>
              <a:t>VErtical</a:t>
            </a:r>
            <a:r>
              <a:rPr lang="en-GB" dirty="0" smtClean="0"/>
              <a:t> (SLEVE)</a:t>
            </a:r>
          </a:p>
          <a:p>
            <a:r>
              <a:rPr lang="en-GB" dirty="0" smtClean="0"/>
              <a:t>Optimized SLEVE</a:t>
            </a:r>
          </a:p>
          <a:p>
            <a:r>
              <a:rPr lang="en-GB" dirty="0" smtClean="0"/>
              <a:t>Smoothed Terrain Following (STF)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10</a:t>
            </a:fld>
            <a:endParaRPr lang="en-GB" altLang="en-US"/>
          </a:p>
        </p:txBody>
      </p:sp>
      <p:sp>
        <p:nvSpPr>
          <p:cNvPr id="5" name="Content Placeholder 9"/>
          <p:cNvSpPr txBox="1">
            <a:spLocks/>
          </p:cNvSpPr>
          <p:nvPr/>
        </p:nvSpPr>
        <p:spPr bwMode="auto">
          <a:xfrm>
            <a:off x="4427984" y="2718056"/>
            <a:ext cx="4320480" cy="279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80000" marR="0" lvl="0" indent="-1800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(Gal-Chen &amp; Somerville 1975 JCP)</a:t>
            </a:r>
          </a:p>
          <a:p>
            <a:pPr marL="180000" marR="0" lvl="0" indent="-1800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(Simmons &amp; 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Burridge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1981 MWR)</a:t>
            </a:r>
          </a:p>
          <a:p>
            <a:pPr marL="180000" marR="0" lvl="0" indent="-1800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Schär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al. 2002 MWR)</a:t>
            </a:r>
          </a:p>
          <a:p>
            <a:pPr marL="180000" marR="0" lvl="0" indent="-1800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Leuenberger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al. 2010 MWR)</a:t>
            </a:r>
          </a:p>
          <a:p>
            <a:pPr marL="180000" marR="0" lvl="0" indent="-1800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Klemp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2011 MWR)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Terrain following layers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Terrain following layers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Hybrid Terrain Following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Terrain following layers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Optimized SLEVE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h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276872"/>
            <a:ext cx="4003911" cy="40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3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Cell Shaving 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5" name="Picture 4" descr="cutCel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420888"/>
            <a:ext cx="8784976" cy="2636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01" y="4941168"/>
            <a:ext cx="3167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n-lt"/>
              </a:rPr>
              <a:t>Full step</a:t>
            </a:r>
          </a:p>
          <a:p>
            <a:pPr algn="ctr"/>
            <a:r>
              <a:rPr lang="en-GB" dirty="0" smtClean="0">
                <a:solidFill>
                  <a:schemeClr val="tx2"/>
                </a:solidFill>
                <a:latin typeface="+mn-lt"/>
              </a:rPr>
              <a:t>(</a:t>
            </a:r>
            <a:r>
              <a:rPr lang="en-GB" dirty="0" err="1" smtClean="0">
                <a:solidFill>
                  <a:schemeClr val="tx2"/>
                </a:solidFill>
                <a:latin typeface="+mn-lt"/>
              </a:rPr>
              <a:t>Mesinger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et al. 1988 MWR)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1840" y="4941168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n-lt"/>
              </a:rPr>
              <a:t>Partial step</a:t>
            </a:r>
          </a:p>
          <a:p>
            <a:pPr algn="ctr"/>
            <a:r>
              <a:rPr lang="en-GB" dirty="0" smtClean="0">
                <a:solidFill>
                  <a:schemeClr val="tx2"/>
                </a:solidFill>
                <a:latin typeface="+mn-lt"/>
              </a:rPr>
              <a:t>(Adcroft et al. 1997 MWR)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16216" y="5085184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Piecewise linear</a:t>
            </a:r>
          </a:p>
        </p:txBody>
      </p:sp>
    </p:spTree>
    <p:extLst>
      <p:ext uri="{BB962C8B-B14F-4D97-AF65-F5344CB8AC3E}">
        <p14:creationId xmlns:p14="http://schemas.microsoft.com/office/powerpoint/2010/main" val="4146879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Cell shaving methods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Cell problem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24800" y="2060848"/>
            <a:ext cx="8280000" cy="3456384"/>
          </a:xfrm>
        </p:spPr>
        <p:txBody>
          <a:bodyPr/>
          <a:lstStyle/>
          <a:p>
            <a:r>
              <a:rPr lang="en-GB" dirty="0" smtClean="0"/>
              <a:t>Combine cells (shown below) (Yamazaki &amp; </a:t>
            </a:r>
            <a:r>
              <a:rPr lang="en-GB" dirty="0" err="1" smtClean="0"/>
              <a:t>Satomura</a:t>
            </a:r>
            <a:r>
              <a:rPr lang="en-GB" dirty="0" smtClean="0"/>
              <a:t> 2010 MWR)</a:t>
            </a:r>
          </a:p>
          <a:p>
            <a:r>
              <a:rPr lang="en-GB" dirty="0" smtClean="0"/>
              <a:t>Increase computational volume (</a:t>
            </a:r>
            <a:r>
              <a:rPr lang="en-GB" dirty="0" err="1" smtClean="0"/>
              <a:t>Steppeler</a:t>
            </a:r>
            <a:r>
              <a:rPr lang="en-GB" dirty="0" smtClean="0"/>
              <a:t> et al. 2002 MWR)</a:t>
            </a:r>
          </a:p>
          <a:p>
            <a:r>
              <a:rPr lang="en-GB" dirty="0" smtClean="0"/>
              <a:t>Implicit solver in regions of shaved cells (</a:t>
            </a:r>
            <a:r>
              <a:rPr lang="en-GB" dirty="0" err="1" smtClean="0"/>
              <a:t>Jebens</a:t>
            </a:r>
            <a:r>
              <a:rPr lang="en-GB" dirty="0" smtClean="0"/>
              <a:t> et al. 2011 JCP)</a:t>
            </a:r>
            <a:endParaRPr lang="en-GB" dirty="0"/>
          </a:p>
        </p:txBody>
      </p:sp>
      <p:pic>
        <p:nvPicPr>
          <p:cNvPr id="6" name="Picture 5" descr="y&amp;s20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3140968"/>
            <a:ext cx="5616624" cy="34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79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Others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b="-1"/>
          <a:stretch/>
        </p:blipFill>
        <p:spPr>
          <a:xfrm>
            <a:off x="0" y="2208558"/>
            <a:ext cx="9144000" cy="3623275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0" y="5831833"/>
            <a:ext cx="84513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Source: </a:t>
            </a:r>
            <a:r>
              <a:rPr lang="en-GB" sz="1600" dirty="0" err="1"/>
              <a:t>Smolarkiewicz</a:t>
            </a:r>
            <a:r>
              <a:rPr lang="en-GB" sz="1600" dirty="0"/>
              <a:t> &amp; </a:t>
            </a:r>
            <a:r>
              <a:rPr lang="en-GB" sz="1600" dirty="0" err="1" smtClean="0"/>
              <a:t>Szmelter</a:t>
            </a:r>
            <a:endParaRPr lang="en-GB" sz="1600" dirty="0" smtClean="0"/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://ral.ucar.edu/hap/events/orographic-precip/images/2wed/am/day2-Wed_am_3-Orogunmesh2.ppt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7461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Like-for-Like comparison OF</a:t>
            </a:r>
            <a:br>
              <a:rPr lang="en-GB" dirty="0" smtClean="0"/>
            </a:br>
            <a:r>
              <a:rPr lang="en-GB" dirty="0" smtClean="0"/>
              <a:t>TF Layers and Cut Cell grids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Cases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Horizontal </a:t>
            </a:r>
            <a:r>
              <a:rPr lang="en-GB" dirty="0"/>
              <a:t>tracer advection (</a:t>
            </a:r>
            <a:r>
              <a:rPr lang="en-GB" dirty="0" err="1"/>
              <a:t>Schär</a:t>
            </a:r>
            <a:r>
              <a:rPr lang="en-GB" dirty="0"/>
              <a:t> et al. </a:t>
            </a:r>
            <a:r>
              <a:rPr lang="en-GB" dirty="0" smtClean="0"/>
              <a:t>2002 MWR)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Terrain following tracer advection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Resting atmosphere (</a:t>
            </a:r>
            <a:r>
              <a:rPr lang="en-GB" dirty="0" err="1" smtClean="0"/>
              <a:t>Klemp</a:t>
            </a:r>
            <a:r>
              <a:rPr lang="en-GB" dirty="0" smtClean="0"/>
              <a:t> 2011 MWR)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 smtClean="0"/>
              <a:t>Orographically</a:t>
            </a:r>
            <a:r>
              <a:rPr lang="en-GB" dirty="0" smtClean="0"/>
              <a:t> induced </a:t>
            </a:r>
            <a:r>
              <a:rPr lang="en-GB" dirty="0"/>
              <a:t>gravity waves (</a:t>
            </a:r>
            <a:r>
              <a:rPr lang="en-GB" dirty="0" err="1"/>
              <a:t>Schär</a:t>
            </a:r>
            <a:r>
              <a:rPr lang="en-GB" dirty="0"/>
              <a:t> et al. </a:t>
            </a:r>
            <a:r>
              <a:rPr lang="en-GB" dirty="0" smtClean="0"/>
              <a:t>2002 MWR)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Advection scheme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800" y="2214000"/>
            <a:ext cx="8280000" cy="3960000"/>
          </a:xfrm>
        </p:spPr>
        <p:txBody>
          <a:bodyPr/>
          <a:lstStyle/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r>
              <a:rPr lang="en-GB" dirty="0" smtClean="0"/>
              <a:t>Using advection scheme from Weller &amp; </a:t>
            </a:r>
            <a:r>
              <a:rPr lang="en-GB" dirty="0" err="1" smtClean="0"/>
              <a:t>Shahrokhi</a:t>
            </a:r>
            <a:r>
              <a:rPr lang="en-GB" dirty="0" smtClean="0"/>
              <a:t> 2014 MWR</a:t>
            </a:r>
          </a:p>
          <a:p>
            <a:pPr marL="457200" indent="-457200"/>
            <a:r>
              <a:rPr lang="en-GB" dirty="0" smtClean="0"/>
              <a:t>Multidimensional cubic</a:t>
            </a:r>
          </a:p>
          <a:p>
            <a:pPr marL="457200" indent="-457200"/>
            <a:r>
              <a:rPr lang="en-GB" dirty="0" smtClean="0"/>
              <a:t>Upwind-biased</a:t>
            </a:r>
          </a:p>
          <a:p>
            <a:pPr marL="457200" indent="-457200"/>
            <a:r>
              <a:rPr lang="en-GB" dirty="0" smtClean="0"/>
              <a:t>Non-monotonic</a:t>
            </a:r>
          </a:p>
        </p:txBody>
      </p:sp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Numerical representation of</a:t>
            </a:r>
            <a:br>
              <a:rPr lang="en-GB" sz="3600" dirty="0" smtClean="0"/>
            </a:br>
            <a:r>
              <a:rPr lang="en-GB" sz="3600" dirty="0" smtClean="0"/>
              <a:t>mountains in atmospheric models</a:t>
            </a: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800" y="2214000"/>
            <a:ext cx="8280000" cy="3960000"/>
          </a:xfrm>
        </p:spPr>
        <p:txBody>
          <a:bodyPr/>
          <a:lstStyle/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Effects of </a:t>
            </a:r>
            <a:r>
              <a:rPr lang="en-GB" dirty="0" err="1" smtClean="0"/>
              <a:t>orography</a:t>
            </a:r>
            <a:r>
              <a:rPr lang="en-GB" dirty="0" smtClean="0"/>
              <a:t> on the weather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Representation in numerical weather prediction (NWP) models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Like-for-like comparison between terrain following and cut cell grids</a:t>
            </a:r>
          </a:p>
        </p:txBody>
      </p:sp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#1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Horizontal Tracer Advection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1702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#1 Horizontal Tracer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Initial Conditions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21</a:t>
            </a:fld>
            <a:endParaRPr lang="en-GB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2" y="2204864"/>
            <a:ext cx="7359216" cy="34967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192" y="5701576"/>
            <a:ext cx="743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/>
                </a:solidFill>
                <a:latin typeface="+mn-lt"/>
              </a:rPr>
              <a:t>Horizontal wind profile, surface terrain profile and initial tracer  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Adapted from </a:t>
            </a:r>
            <a:r>
              <a:rPr lang="en-GB" dirty="0" err="1"/>
              <a:t>Schär</a:t>
            </a:r>
            <a:r>
              <a:rPr lang="en-GB" dirty="0"/>
              <a:t> et al. </a:t>
            </a:r>
            <a:r>
              <a:rPr lang="en-GB" dirty="0" smtClean="0"/>
              <a:t>2002 MWR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63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#1 Horizontal Tracer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4800" y="2214000"/>
            <a:ext cx="8280000" cy="3960000"/>
          </a:xfrm>
        </p:spPr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Compare</a:t>
            </a:r>
          </a:p>
          <a:p>
            <a:r>
              <a:rPr lang="en-GB" dirty="0" smtClean="0"/>
              <a:t>Centred difference scheme</a:t>
            </a:r>
            <a:endParaRPr lang="en-GB" dirty="0" smtClean="0"/>
          </a:p>
          <a:p>
            <a:r>
              <a:rPr lang="en-GB" dirty="0" smtClean="0"/>
              <a:t>Cubic upwind-biased scheme, Weller &amp; </a:t>
            </a:r>
            <a:r>
              <a:rPr lang="en-GB" dirty="0" err="1" smtClean="0"/>
              <a:t>Shahrokhi</a:t>
            </a:r>
            <a:r>
              <a:rPr lang="en-GB" dirty="0" smtClean="0"/>
              <a:t> 2014 MWR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On the grids</a:t>
            </a:r>
          </a:p>
          <a:p>
            <a:r>
              <a:rPr lang="en-GB" dirty="0" smtClean="0"/>
              <a:t>Basic terrain following</a:t>
            </a:r>
          </a:p>
          <a:p>
            <a:r>
              <a:rPr lang="en-GB" dirty="0" smtClean="0"/>
              <a:t>SLEVE</a:t>
            </a:r>
          </a:p>
          <a:p>
            <a:r>
              <a:rPr lang="en-GB" dirty="0" smtClean="0"/>
              <a:t>Cut cell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044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#1 Horizontal Tracer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Basic terrain following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23</a:t>
            </a:fld>
            <a:endParaRPr lang="en-GB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98121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Centred scheme </a:t>
            </a:r>
            <a:r>
              <a:rPr lang="en-GB" dirty="0" smtClean="0"/>
              <a:t>on BTF </a:t>
            </a:r>
            <a:r>
              <a:rPr lang="en-GB" dirty="0" smtClean="0"/>
              <a:t>grid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608" y="2196000"/>
            <a:ext cx="6984917" cy="374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99026"/>
            <a:ext cx="6538188" cy="36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2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00" y="980728"/>
            <a:ext cx="8280000" cy="108207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#1 Horizontal Tracer </a:t>
            </a:r>
            <a:r>
              <a:rPr lang="en-GB" sz="2400" dirty="0" smtClean="0">
                <a:solidFill>
                  <a:schemeClr val="bg1"/>
                </a:solidFill>
              </a:rPr>
              <a:t>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Basic terrain following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24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5" y="2160000"/>
            <a:ext cx="6855301" cy="3286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878182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Cubic upwind scheme on BTF grid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3608" y="2132856"/>
            <a:ext cx="7056784" cy="3420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4007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#1 Horizontal Tracer Advection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rgbClr val="D2002E"/>
                </a:solidFill>
              </a:rPr>
              <a:t>C</a:t>
            </a:r>
            <a:r>
              <a:rPr lang="en-GB" dirty="0" smtClean="0"/>
              <a:t>ut cell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25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16" y="2160000"/>
            <a:ext cx="6785167" cy="3785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878182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Cubic upwind scheme on cut cell grid</a:t>
            </a:r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4000" y="2097280"/>
            <a:ext cx="7056784" cy="3852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2626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#2</a:t>
            </a:r>
            <a:br>
              <a:rPr lang="en-GB" dirty="0" smtClean="0"/>
            </a:br>
            <a:r>
              <a:rPr lang="en-GB" dirty="0" smtClean="0"/>
              <a:t>Terrain Following Advection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02396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Velocity Field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27</a:t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9697" y="2507058"/>
            <a:ext cx="4446795" cy="32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8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Velocity Field On BTF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89664"/>
            <a:ext cx="8784976" cy="30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Analytic solution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29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2628772"/>
            <a:ext cx="5040558" cy="30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Effects of orography on</a:t>
            </a:r>
            <a:br>
              <a:rPr lang="en-GB" dirty="0" smtClean="0"/>
            </a:br>
            <a:r>
              <a:rPr lang="en-GB" dirty="0" smtClean="0"/>
              <a:t>the weather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Analytic solution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30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53" y="2626116"/>
            <a:ext cx="4464494" cy="1934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800" y="5124264"/>
            <a:ext cx="817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kern="2000" dirty="0" smtClean="0">
                <a:latin typeface="+mj-lt"/>
              </a:rPr>
              <a:t>⇒ Flow </a:t>
            </a:r>
            <a:r>
              <a:rPr lang="en-GB" kern="2000" dirty="0" smtClean="0">
                <a:solidFill>
                  <a:schemeClr val="tx2"/>
                </a:solidFill>
                <a:latin typeface="+mj-lt"/>
              </a:rPr>
              <a:t>accelerates where </a:t>
            </a:r>
            <a:r>
              <a:rPr lang="en-GB" i="1" kern="2000" spc="100" dirty="0" smtClean="0">
                <a:solidFill>
                  <a:schemeClr val="tx2"/>
                </a:solidFill>
                <a:latin typeface="+mj-lt"/>
              </a:rPr>
              <a:t>h</a:t>
            </a:r>
            <a:r>
              <a:rPr lang="en-GB" kern="2000" spc="10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lang="en-GB" i="1" kern="2000" spc="100" dirty="0" smtClean="0">
                <a:solidFill>
                  <a:schemeClr val="tx2"/>
                </a:solidFill>
                <a:latin typeface="+mj-lt"/>
              </a:rPr>
              <a:t>x</a:t>
            </a:r>
            <a:r>
              <a:rPr lang="en-GB" kern="2000" dirty="0" smtClean="0">
                <a:solidFill>
                  <a:schemeClr val="tx2"/>
                </a:solidFill>
                <a:latin typeface="+mj-lt"/>
              </a:rPr>
              <a:t>) &gt; 0</a:t>
            </a:r>
          </a:p>
        </p:txBody>
      </p:sp>
    </p:spTree>
    <p:extLst>
      <p:ext uri="{BB962C8B-B14F-4D97-AF65-F5344CB8AC3E}">
        <p14:creationId xmlns:p14="http://schemas.microsoft.com/office/powerpoint/2010/main" val="2341938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31</a:t>
            </a:fld>
            <a:endParaRPr lang="en-GB" altLang="en-US"/>
          </a:p>
        </p:txBody>
      </p:sp>
      <p:pic>
        <p:nvPicPr>
          <p:cNvPr id="8" name="Picture 7" descr="btf-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38996"/>
            <a:ext cx="7344816" cy="3980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9592" y="2196000"/>
            <a:ext cx="7272000" cy="410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8482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52736"/>
            <a:ext cx="5940152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#2 Terrain following advection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Cut cell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32</a:t>
            </a:fld>
            <a:endParaRPr lang="en-GB" altLang="en-US"/>
          </a:p>
        </p:txBody>
      </p:sp>
      <p:pic>
        <p:nvPicPr>
          <p:cNvPr id="8" name="Picture 7" descr="cutCell-t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39200"/>
            <a:ext cx="7382256" cy="4101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9592" y="2196000"/>
            <a:ext cx="7416000" cy="410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8759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of advection tests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33</a:t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6" y="2075558"/>
            <a:ext cx="7344816" cy="42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4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Euler Equation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34</a:t>
            </a:fld>
            <a:endParaRPr lang="en-GB" altLang="en-US"/>
          </a:p>
        </p:txBody>
      </p:sp>
      <p:pic>
        <p:nvPicPr>
          <p:cNvPr id="6" name="Picture 5" descr="eul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563" y="2348880"/>
            <a:ext cx="6884857" cy="36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Euler Equation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35</a:t>
            </a:fld>
            <a:endParaRPr lang="en-GB" altLang="en-US"/>
          </a:p>
        </p:txBody>
      </p:sp>
      <p:pic>
        <p:nvPicPr>
          <p:cNvPr id="5" name="Picture 4" descr="euler-term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828" y="2643318"/>
            <a:ext cx="6192344" cy="2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Model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36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800" y="2214000"/>
            <a:ext cx="8280000" cy="3960000"/>
          </a:xfrm>
        </p:spPr>
        <p:txBody>
          <a:bodyPr/>
          <a:lstStyle/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endParaRPr lang="en-GB" dirty="0" smtClean="0"/>
          </a:p>
          <a:p>
            <a:pPr marL="457200" indent="-457200">
              <a:buNone/>
            </a:pPr>
            <a:r>
              <a:rPr lang="en-GB" dirty="0" smtClean="0"/>
              <a:t>Using model from Weller &amp; </a:t>
            </a:r>
            <a:r>
              <a:rPr lang="en-GB" dirty="0" err="1" smtClean="0"/>
              <a:t>Shahrokhi</a:t>
            </a:r>
            <a:r>
              <a:rPr lang="en-GB" dirty="0" smtClean="0"/>
              <a:t> 2014 MWR</a:t>
            </a:r>
          </a:p>
          <a:p>
            <a:pPr marL="457200" indent="-457200"/>
            <a:r>
              <a:rPr lang="en-GB" dirty="0" smtClean="0"/>
              <a:t>Fully-compressible finite volume model</a:t>
            </a:r>
          </a:p>
          <a:p>
            <a:pPr marL="457200" indent="-457200"/>
            <a:r>
              <a:rPr lang="en-GB" dirty="0" smtClean="0"/>
              <a:t>Cubic upwind-biased, non-monotonic advection scheme</a:t>
            </a:r>
          </a:p>
          <a:p>
            <a:pPr marL="457200" indent="-457200"/>
            <a:r>
              <a:rPr lang="en-GB" dirty="0" smtClean="0"/>
              <a:t>Curl-free pressure gradient formulation</a:t>
            </a:r>
          </a:p>
          <a:p>
            <a:pPr marL="457200" indent="-457200"/>
            <a:r>
              <a:rPr lang="en-GB" dirty="0" smtClean="0"/>
              <a:t>Lorenz staggering of thermodynamic  variables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5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</a:t>
            </a:r>
            <a:br>
              <a:rPr lang="en-GB" dirty="0" smtClean="0"/>
            </a:br>
            <a:r>
              <a:rPr lang="en-GB" dirty="0" smtClean="0"/>
              <a:t>Resting atmosphere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335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</a:t>
            </a:r>
            <a:br>
              <a:rPr lang="en-GB" dirty="0" smtClean="0"/>
            </a:br>
            <a:r>
              <a:rPr lang="en-GB" dirty="0" smtClean="0"/>
              <a:t>Resting atmosphere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38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42414"/>
            <a:ext cx="3168352" cy="315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566284"/>
            <a:ext cx="4896544" cy="3527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060848"/>
            <a:ext cx="8280920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Spurious maximum vertical  velocities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012" y="5893241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tx2"/>
                </a:solidFill>
                <a:latin typeface="+mn-lt"/>
              </a:rPr>
              <a:t>Klemp</a:t>
            </a:r>
            <a:r>
              <a:rPr lang="en-GB" dirty="0" smtClean="0">
                <a:solidFill>
                  <a:schemeClr val="tx2"/>
                </a:solidFill>
                <a:latin typeface="+mn-lt"/>
              </a:rPr>
              <a:t> (2011) MWR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9860" y="2520000"/>
            <a:ext cx="5002620" cy="3636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121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#4</a:t>
            </a:r>
            <a:br>
              <a:rPr lang="en-GB" dirty="0" smtClean="0"/>
            </a:br>
            <a:r>
              <a:rPr lang="en-GB" dirty="0" smtClean="0"/>
              <a:t>Gravity Waves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5481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gasthiyamalai_range_and_Tirunelveli_rainshadow.jpg"/>
          <p:cNvPicPr>
            <a:picLocks noChangeAspect="1"/>
          </p:cNvPicPr>
          <p:nvPr/>
        </p:nvPicPr>
        <p:blipFill>
          <a:blip r:embed="rId2" cstate="print"/>
          <a:srcRect t="21913" b="16138"/>
          <a:stretch>
            <a:fillRect/>
          </a:stretch>
        </p:blipFill>
        <p:spPr>
          <a:xfrm>
            <a:off x="0" y="2204864"/>
            <a:ext cx="9144000" cy="4248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68705"/>
            <a:ext cx="6948264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Effects of </a:t>
            </a:r>
            <a:r>
              <a:rPr lang="en-GB" sz="2400" dirty="0" err="1" smtClean="0">
                <a:solidFill>
                  <a:schemeClr val="bg1"/>
                </a:solidFill>
              </a:rPr>
              <a:t>orography</a:t>
            </a:r>
            <a:r>
              <a:rPr lang="en-GB" sz="2400" dirty="0" smtClean="0">
                <a:solidFill>
                  <a:schemeClr val="bg1"/>
                </a:solidFill>
              </a:rPr>
              <a:t> on the weather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Local precipitation  patterns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093296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Source: Arun Ganesh, CC BY-SA 3.0</a:t>
            </a: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#4 Gravity Waves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Basic Terrain Following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40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7" y="2553797"/>
            <a:ext cx="4333840" cy="3341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594928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Melvin et al. (2010) QJRMS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65" y="2553797"/>
            <a:ext cx="4040058" cy="3360796"/>
          </a:xfrm>
          <a:prstGeom prst="rect">
            <a:avLst/>
          </a:prstGeom>
          <a:ln w="22225" cap="sq">
            <a:noFill/>
            <a:round/>
          </a:ln>
        </p:spPr>
      </p:pic>
      <p:sp>
        <p:nvSpPr>
          <p:cNvPr id="9" name="Rectangle 8"/>
          <p:cNvSpPr/>
          <p:nvPr/>
        </p:nvSpPr>
        <p:spPr>
          <a:xfrm>
            <a:off x="4681365" y="2481789"/>
            <a:ext cx="4211115" cy="34994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2060848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Contours of vertical velocity</a:t>
            </a:r>
          </a:p>
        </p:txBody>
      </p:sp>
    </p:spTree>
    <p:extLst>
      <p:ext uri="{BB962C8B-B14F-4D97-AF65-F5344CB8AC3E}">
        <p14:creationId xmlns:p14="http://schemas.microsoft.com/office/powerpoint/2010/main" val="619158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#4 Gravity Waves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terrain following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41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4752526" cy="3600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6096" y="2383643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Difference in potential temperature from initial conditions (K)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903553"/>
            <a:ext cx="2927223" cy="5497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3812" y="2062800"/>
            <a:ext cx="5028308" cy="44265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6375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#4 Gravity Waves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Cut cell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42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4759833" cy="360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903553"/>
            <a:ext cx="2927223" cy="5497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812" y="2062800"/>
            <a:ext cx="5028308" cy="442651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1840" y="4986000"/>
            <a:ext cx="1152128" cy="36004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</a:ln>
        </p:spPr>
        <p:txBody>
          <a:bodyPr wrap="non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096" y="2383643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Difference in potential temperature from initial conditions (K)</a:t>
            </a:r>
          </a:p>
        </p:txBody>
      </p:sp>
    </p:spTree>
    <p:extLst>
      <p:ext uri="{BB962C8B-B14F-4D97-AF65-F5344CB8AC3E}">
        <p14:creationId xmlns:p14="http://schemas.microsoft.com/office/powerpoint/2010/main" val="3127020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#4 Gravity Waves</a:t>
            </a: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/>
              <a:t>Cut cell grid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43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92137"/>
            <a:ext cx="7920880" cy="3164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30" y="5488601"/>
            <a:ext cx="6203576" cy="663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9552" y="2134808"/>
            <a:ext cx="8064896" cy="41025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4575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#4 Gravity Waves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rgbClr val="D2002E"/>
                </a:solidFill>
              </a:rPr>
              <a:t>Lorenz Computational mode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44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182944"/>
            <a:ext cx="4671533" cy="4180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096" y="3488336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Vertical sample line of Exner function of pressure (</a:t>
            </a:r>
            <a:r>
              <a:rPr lang="el-GR" b="1" dirty="0" smtClean="0">
                <a:solidFill>
                  <a:schemeClr val="tx2"/>
                </a:solidFill>
                <a:latin typeface="+mj-lt"/>
              </a:rPr>
              <a:t>Π</a:t>
            </a:r>
            <a:r>
              <a:rPr lang="en-GB" dirty="0" smtClean="0">
                <a:solidFill>
                  <a:schemeClr val="tx2"/>
                </a:solidFill>
                <a:latin typeface="+mj-lt"/>
              </a:rPr>
              <a:t>) and potential temperature (</a:t>
            </a:r>
            <a:r>
              <a:rPr lang="el-GR" b="1" dirty="0" smtClean="0">
                <a:solidFill>
                  <a:schemeClr val="tx2"/>
                </a:solidFill>
                <a:latin typeface="+mj-lt"/>
              </a:rPr>
              <a:t>θ</a:t>
            </a:r>
            <a:r>
              <a:rPr lang="en-GB" dirty="0" smtClean="0">
                <a:solidFill>
                  <a:schemeClr val="tx2"/>
                </a:solidFill>
                <a:latin typeface="+mj-lt"/>
              </a:rPr>
              <a:t>) on the lee side of the mountain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3165" y="2070404"/>
            <a:ext cx="4920923" cy="43829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359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52736"/>
            <a:ext cx="3563888" cy="43204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#4 Gravity Waves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rgbClr val="D2002E"/>
                </a:solidFill>
              </a:rPr>
              <a:t>Lorenz Computational mode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45</a:t>
            </a:fld>
            <a:endParaRPr lang="en-GB" altLang="en-US"/>
          </a:p>
        </p:txBody>
      </p:sp>
      <p:pic>
        <p:nvPicPr>
          <p:cNvPr id="9" name="Picture 8" descr="stagger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060848"/>
            <a:ext cx="7056784" cy="39121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7744" y="602128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Lorenz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6016" y="6021288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tx2"/>
                </a:solidFill>
                <a:latin typeface="+mj-lt"/>
              </a:rPr>
              <a:t>Charney</a:t>
            </a:r>
            <a:r>
              <a:rPr lang="en-GB" dirty="0" smtClean="0"/>
              <a:t> – </a:t>
            </a:r>
            <a:r>
              <a:rPr lang="en-GB" dirty="0" smtClean="0">
                <a:solidFill>
                  <a:schemeClr val="tx2"/>
                </a:solidFill>
                <a:latin typeface="+mj-lt"/>
              </a:rPr>
              <a:t>Phillips</a:t>
            </a:r>
          </a:p>
        </p:txBody>
      </p:sp>
    </p:spTree>
    <p:extLst>
      <p:ext uri="{BB962C8B-B14F-4D97-AF65-F5344CB8AC3E}">
        <p14:creationId xmlns:p14="http://schemas.microsoft.com/office/powerpoint/2010/main" val="1117359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132856"/>
            <a:ext cx="8280000" cy="4041144"/>
          </a:xfrm>
        </p:spPr>
        <p:txBody>
          <a:bodyPr/>
          <a:lstStyle/>
          <a:p>
            <a:r>
              <a:rPr lang="en-GB" dirty="0" smtClean="0"/>
              <a:t>Similarly accurate results across all tests and all grids</a:t>
            </a:r>
          </a:p>
          <a:p>
            <a:r>
              <a:rPr lang="en-GB" dirty="0" smtClean="0"/>
              <a:t>Advection is most accurate when flow follows grid layers</a:t>
            </a:r>
          </a:p>
          <a:p>
            <a:r>
              <a:rPr lang="en-GB" dirty="0" smtClean="0"/>
              <a:t>Spurious  velocities smallest in resting atmosphere  on cut cell grid</a:t>
            </a:r>
          </a:p>
          <a:p>
            <a:r>
              <a:rPr lang="en-GB" dirty="0" smtClean="0"/>
              <a:t>Lorenz computational mode excited only on cut cell grid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Local mesh refinement</a:t>
            </a:r>
          </a:p>
          <a:p>
            <a:r>
              <a:rPr lang="en-GB" dirty="0" smtClean="0"/>
              <a:t>Terrain following/cut cell hybrid grid (below)</a:t>
            </a:r>
          </a:p>
          <a:p>
            <a:r>
              <a:rPr lang="en-GB" dirty="0" smtClean="0"/>
              <a:t>Mass coordinates using moving meshes</a:t>
            </a:r>
          </a:p>
          <a:p>
            <a:r>
              <a:rPr lang="en-GB" dirty="0" err="1" smtClean="0"/>
              <a:t>Charney</a:t>
            </a:r>
            <a:r>
              <a:rPr lang="en-GB" dirty="0" smtClean="0"/>
              <a:t>–Phillips staggering on cut cell grid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46</a:t>
            </a:fld>
            <a:endParaRPr lang="en-GB" altLang="en-US"/>
          </a:p>
        </p:txBody>
      </p:sp>
      <p:pic>
        <p:nvPicPr>
          <p:cNvPr id="5" name="Picture 4" descr="tf-cut-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8146" y="3645024"/>
            <a:ext cx="2880318" cy="285981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24800" y="378904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further work</a:t>
            </a:r>
            <a:endParaRPr kumimoji="0" lang="en-GB" sz="4000" b="1" i="0" u="none" strike="noStrike" kern="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4466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1628800"/>
            <a:ext cx="8280000" cy="4896544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GB" sz="1600" dirty="0" err="1" smtClean="0"/>
              <a:t>Adcroft</a:t>
            </a:r>
            <a:r>
              <a:rPr lang="en-GB" sz="1600" dirty="0" smtClean="0"/>
              <a:t>, A., C. Hill and J. Marshall, 1997: Representation of topography by shaved cells in a height coordinate ocean model.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125</a:t>
            </a:r>
            <a:r>
              <a:rPr lang="en-GB" sz="1600" dirty="0" smtClean="0"/>
              <a:t>, 2293–2315.</a:t>
            </a:r>
          </a:p>
          <a:p>
            <a:pPr>
              <a:spcBef>
                <a:spcPts val="100"/>
              </a:spcBef>
            </a:pPr>
            <a:r>
              <a:rPr lang="en-GB" sz="1600" dirty="0" smtClean="0"/>
              <a:t>Gal-Chen, T. and R. C. Somerville, 1975: On the Use of a Coordinate Transformation for the Solution of the </a:t>
            </a:r>
            <a:r>
              <a:rPr lang="en-GB" sz="1600" dirty="0" err="1" smtClean="0"/>
              <a:t>Navier</a:t>
            </a:r>
            <a:r>
              <a:rPr lang="en-GB" sz="1600" dirty="0" smtClean="0"/>
              <a:t>-Stokes Equations. </a:t>
            </a:r>
            <a:r>
              <a:rPr lang="en-GB" sz="1600" i="1" dirty="0" smtClean="0"/>
              <a:t>J. Comp. Phys.</a:t>
            </a:r>
            <a:r>
              <a:rPr lang="en-GB" sz="1600" dirty="0" smtClean="0"/>
              <a:t>, </a:t>
            </a:r>
            <a:r>
              <a:rPr lang="en-GB" sz="1600" b="1" dirty="0" smtClean="0"/>
              <a:t>17</a:t>
            </a:r>
            <a:r>
              <a:rPr lang="en-GB" sz="1600" dirty="0" smtClean="0"/>
              <a:t>, 209–228.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Jebens</a:t>
            </a:r>
            <a:r>
              <a:rPr lang="en-GB" sz="1600" dirty="0" smtClean="0"/>
              <a:t>, S., O. </a:t>
            </a:r>
            <a:r>
              <a:rPr lang="en-GB" sz="1600" dirty="0" err="1" smtClean="0"/>
              <a:t>Knoth</a:t>
            </a:r>
            <a:r>
              <a:rPr lang="en-GB" sz="1600" dirty="0" smtClean="0"/>
              <a:t> and R. Weiner, 2011: Partially implicit peer methods for the compressible Euler equations</a:t>
            </a:r>
            <a:r>
              <a:rPr lang="en-GB" sz="1600" i="1" dirty="0" smtClean="0"/>
              <a:t>. J. Comp. Phys.</a:t>
            </a:r>
            <a:r>
              <a:rPr lang="en-GB" sz="1600" dirty="0" smtClean="0"/>
              <a:t>, </a:t>
            </a:r>
            <a:r>
              <a:rPr lang="en-GB" sz="1600" b="1" dirty="0" smtClean="0"/>
              <a:t>230</a:t>
            </a:r>
            <a:r>
              <a:rPr lang="en-GB" sz="1600" dirty="0" smtClean="0"/>
              <a:t>, 4955–4974.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Klemp</a:t>
            </a:r>
            <a:r>
              <a:rPr lang="en-GB" sz="1600" dirty="0" smtClean="0"/>
              <a:t>, J. B., 2011: A terrain-following coordinate with smoothed coordinate surfaces.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139</a:t>
            </a:r>
            <a:r>
              <a:rPr lang="en-GB" sz="1600" dirty="0" smtClean="0"/>
              <a:t>, 2163–2169.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Leuenberger</a:t>
            </a:r>
            <a:r>
              <a:rPr lang="en-GB" sz="1600" dirty="0" smtClean="0"/>
              <a:t>, D., M. </a:t>
            </a:r>
            <a:r>
              <a:rPr lang="en-GB" sz="1600" dirty="0" err="1" smtClean="0"/>
              <a:t>Koller</a:t>
            </a:r>
            <a:r>
              <a:rPr lang="en-GB" sz="1600" dirty="0" smtClean="0"/>
              <a:t>, O. Fuhrer and C. </a:t>
            </a:r>
            <a:r>
              <a:rPr lang="en-GB" sz="1600" dirty="0" err="1" smtClean="0"/>
              <a:t>Schär</a:t>
            </a:r>
            <a:r>
              <a:rPr lang="en-GB" sz="1600" dirty="0" smtClean="0"/>
              <a:t>, 2010: A Generalization of the SLEVE Vertical Coordinate.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138</a:t>
            </a:r>
            <a:r>
              <a:rPr lang="en-GB" sz="1600" dirty="0" smtClean="0"/>
              <a:t>, 3683–3689.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Mahrer</a:t>
            </a:r>
            <a:r>
              <a:rPr lang="en-GB" sz="1600" dirty="0" smtClean="0"/>
              <a:t>, Y., 1984: An Improved Numerical Approximation of the Horizontal Gradients in a Terrain-Following Coordinate System.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112</a:t>
            </a:r>
            <a:r>
              <a:rPr lang="en-GB" sz="1600" dirty="0" smtClean="0"/>
              <a:t>, 918–922.</a:t>
            </a:r>
          </a:p>
          <a:p>
            <a:pPr>
              <a:spcBef>
                <a:spcPts val="100"/>
              </a:spcBef>
            </a:pPr>
            <a:r>
              <a:rPr lang="en-GB" sz="1600" dirty="0" smtClean="0"/>
              <a:t>Melvin, T., M. </a:t>
            </a:r>
            <a:r>
              <a:rPr lang="en-GB" sz="1600" dirty="0" err="1" smtClean="0"/>
              <a:t>Dubal</a:t>
            </a:r>
            <a:r>
              <a:rPr lang="en-GB" sz="1600" dirty="0" smtClean="0"/>
              <a:t>, N. Wood, A. </a:t>
            </a:r>
            <a:r>
              <a:rPr lang="en-GB" sz="1600" dirty="0" err="1" smtClean="0"/>
              <a:t>Staniforth</a:t>
            </a:r>
            <a:r>
              <a:rPr lang="en-GB" sz="1600" dirty="0" smtClean="0"/>
              <a:t> and M. </a:t>
            </a:r>
            <a:r>
              <a:rPr lang="en-GB" sz="1600" dirty="0" err="1" smtClean="0"/>
              <a:t>Zerroukat</a:t>
            </a:r>
            <a:r>
              <a:rPr lang="en-GB" sz="1600" dirty="0" smtClean="0"/>
              <a:t>, 2010: An inherently mass-conserving iterative semi-implicit semi-</a:t>
            </a:r>
            <a:r>
              <a:rPr lang="en-GB" sz="1600" dirty="0" err="1" smtClean="0"/>
              <a:t>Lagrangian</a:t>
            </a:r>
            <a:r>
              <a:rPr lang="en-GB" sz="1600" dirty="0" smtClean="0"/>
              <a:t> </a:t>
            </a:r>
            <a:r>
              <a:rPr lang="en-GB" sz="1600" dirty="0" err="1" smtClean="0"/>
              <a:t>discretization</a:t>
            </a:r>
            <a:r>
              <a:rPr lang="en-GB" sz="1600" dirty="0" smtClean="0"/>
              <a:t> of the non-hydrostatic vertical-slice equations. </a:t>
            </a:r>
            <a:r>
              <a:rPr lang="en-GB" sz="1600" i="1" dirty="0" smtClean="0"/>
              <a:t>Quart. J. Roy. Meteor. Soc.</a:t>
            </a:r>
            <a:r>
              <a:rPr lang="en-GB" sz="1600" dirty="0" smtClean="0"/>
              <a:t>, </a:t>
            </a:r>
            <a:r>
              <a:rPr lang="en-GB" sz="1600" b="1" dirty="0" smtClean="0"/>
              <a:t>136</a:t>
            </a:r>
            <a:r>
              <a:rPr lang="en-GB" sz="1600" dirty="0" smtClean="0"/>
              <a:t>, 799–814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802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1628800"/>
            <a:ext cx="8280000" cy="4896544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GB" sz="1600" dirty="0" err="1" smtClean="0"/>
              <a:t>Mesinger</a:t>
            </a:r>
            <a:r>
              <a:rPr lang="en-GB" sz="1600" dirty="0" smtClean="0"/>
              <a:t>, F., Z. I. </a:t>
            </a:r>
            <a:r>
              <a:rPr lang="en-GB" sz="1600" dirty="0" err="1" smtClean="0"/>
              <a:t>Janjić</a:t>
            </a:r>
            <a:r>
              <a:rPr lang="en-GB" sz="1600" dirty="0" smtClean="0"/>
              <a:t>, S. </a:t>
            </a:r>
            <a:r>
              <a:rPr lang="en-GB" sz="1600" dirty="0" err="1" smtClean="0"/>
              <a:t>Ničkovic</a:t>
            </a:r>
            <a:r>
              <a:rPr lang="en-GB" sz="1600" dirty="0" smtClean="0"/>
              <a:t>, D. </a:t>
            </a:r>
            <a:r>
              <a:rPr lang="en-GB" sz="1600" dirty="0" err="1" smtClean="0"/>
              <a:t>Gavrilov</a:t>
            </a:r>
            <a:r>
              <a:rPr lang="en-GB" sz="1600" dirty="0" smtClean="0"/>
              <a:t> and D. G. </a:t>
            </a:r>
            <a:r>
              <a:rPr lang="en-GB" sz="1600" dirty="0" err="1" smtClean="0"/>
              <a:t>Deaven</a:t>
            </a:r>
            <a:r>
              <a:rPr lang="en-GB" sz="1600" dirty="0" smtClean="0"/>
              <a:t>, 1988: The step-mountain coordinate: Model Description and Performance for Cases of Alpine Lee </a:t>
            </a:r>
            <a:r>
              <a:rPr lang="en-GB" sz="1600" dirty="0" err="1" smtClean="0"/>
              <a:t>Cyclogenesis</a:t>
            </a:r>
            <a:r>
              <a:rPr lang="en-GB" sz="1600" dirty="0" smtClean="0"/>
              <a:t> and for a Case of an Appalachian Redevelopment.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116</a:t>
            </a:r>
            <a:r>
              <a:rPr lang="en-GB" sz="1600" dirty="0" smtClean="0"/>
              <a:t>, 1493–1518.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Schär</a:t>
            </a:r>
            <a:r>
              <a:rPr lang="en-GB" sz="1600" dirty="0" smtClean="0"/>
              <a:t>, C., D. </a:t>
            </a:r>
            <a:r>
              <a:rPr lang="en-GB" sz="1600" dirty="0" err="1" smtClean="0"/>
              <a:t>Leuenberger</a:t>
            </a:r>
            <a:r>
              <a:rPr lang="en-GB" sz="1600" dirty="0" smtClean="0"/>
              <a:t>, O. Fuhrer, D. </a:t>
            </a:r>
            <a:r>
              <a:rPr lang="en-GB" sz="1600" dirty="0" err="1" smtClean="0"/>
              <a:t>Lüthi</a:t>
            </a:r>
            <a:r>
              <a:rPr lang="en-GB" sz="1600" dirty="0" smtClean="0"/>
              <a:t> and C. Girard, 2002: A new terrain-following vertical coordinate formulation for atmospheric prediction models.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130</a:t>
            </a:r>
            <a:r>
              <a:rPr lang="en-GB" sz="1600" dirty="0" smtClean="0"/>
              <a:t>, 2459–2480.</a:t>
            </a:r>
          </a:p>
          <a:p>
            <a:pPr>
              <a:spcBef>
                <a:spcPts val="100"/>
              </a:spcBef>
            </a:pPr>
            <a:r>
              <a:rPr lang="en-GB" sz="1600" dirty="0" smtClean="0"/>
              <a:t>Simmons, A. J. and D. M. </a:t>
            </a:r>
            <a:r>
              <a:rPr lang="en-GB" sz="1600" dirty="0" err="1" smtClean="0"/>
              <a:t>Burridge</a:t>
            </a:r>
            <a:r>
              <a:rPr lang="en-GB" sz="1600" dirty="0" smtClean="0"/>
              <a:t>, 1981: An energy and angular-momentum conserving vertical finite-difference scheme and hybrid vertical coordinates.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109</a:t>
            </a:r>
            <a:r>
              <a:rPr lang="en-GB" sz="1600" dirty="0" smtClean="0"/>
              <a:t>, 758–766.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Steppeler</a:t>
            </a:r>
            <a:r>
              <a:rPr lang="en-GB" sz="1600" dirty="0" smtClean="0"/>
              <a:t>, J., H.-W. </a:t>
            </a:r>
            <a:r>
              <a:rPr lang="en-GB" sz="1600" dirty="0" err="1" smtClean="0"/>
              <a:t>Bitzer</a:t>
            </a:r>
            <a:r>
              <a:rPr lang="en-GB" sz="1600" dirty="0" smtClean="0"/>
              <a:t>, M. </a:t>
            </a:r>
            <a:r>
              <a:rPr lang="en-GB" sz="1600" dirty="0" err="1" smtClean="0"/>
              <a:t>Minotte</a:t>
            </a:r>
            <a:r>
              <a:rPr lang="en-GB" sz="1600" dirty="0" smtClean="0"/>
              <a:t> and L. Bonaventura, 2002: </a:t>
            </a:r>
            <a:r>
              <a:rPr lang="en-GB" sz="1600" dirty="0" err="1" smtClean="0"/>
              <a:t>Nonhydrostatic</a:t>
            </a:r>
            <a:r>
              <a:rPr lang="en-GB" sz="1600" dirty="0" smtClean="0"/>
              <a:t> Atmospheric </a:t>
            </a:r>
            <a:r>
              <a:rPr lang="en-GB" sz="1600" dirty="0" err="1" smtClean="0"/>
              <a:t>Modeling</a:t>
            </a:r>
            <a:r>
              <a:rPr lang="en-GB" sz="1600" dirty="0" smtClean="0"/>
              <a:t> using a z-Coordinate Representation.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130</a:t>
            </a:r>
            <a:r>
              <a:rPr lang="en-GB" sz="1600" dirty="0" smtClean="0"/>
              <a:t>, 2143–2149. </a:t>
            </a:r>
          </a:p>
          <a:p>
            <a:pPr>
              <a:spcBef>
                <a:spcPts val="100"/>
              </a:spcBef>
            </a:pPr>
            <a:r>
              <a:rPr lang="en-GB" sz="1600" dirty="0" err="1" smtClean="0"/>
              <a:t>Steppeler</a:t>
            </a:r>
            <a:r>
              <a:rPr lang="en-GB" sz="1600" dirty="0" smtClean="0"/>
              <a:t>, J., S.-H. Park, A. </a:t>
            </a:r>
            <a:r>
              <a:rPr lang="en-GB" sz="1600" dirty="0" err="1" smtClean="0"/>
              <a:t>Dobler</a:t>
            </a:r>
            <a:r>
              <a:rPr lang="en-GB" sz="1600" dirty="0" smtClean="0"/>
              <a:t>, 2013: Forecasts covering one month using a cut-cell model. </a:t>
            </a:r>
            <a:r>
              <a:rPr lang="en-GB" sz="1600" i="1" dirty="0" err="1" smtClean="0"/>
              <a:t>Geosci</a:t>
            </a:r>
            <a:r>
              <a:rPr lang="en-GB" sz="1600" i="1" dirty="0" smtClean="0"/>
              <a:t>. Model Dev.</a:t>
            </a:r>
            <a:r>
              <a:rPr lang="en-GB" sz="1600" dirty="0" smtClean="0"/>
              <a:t>, </a:t>
            </a:r>
            <a:r>
              <a:rPr lang="en-GB" sz="1600" b="1" dirty="0" smtClean="0"/>
              <a:t>6</a:t>
            </a:r>
            <a:r>
              <a:rPr lang="en-GB" sz="1600" dirty="0" smtClean="0"/>
              <a:t>, 875–882.</a:t>
            </a:r>
          </a:p>
          <a:p>
            <a:pPr>
              <a:spcBef>
                <a:spcPts val="100"/>
              </a:spcBef>
            </a:pPr>
            <a:r>
              <a:rPr lang="en-GB" sz="1600" dirty="0" smtClean="0"/>
              <a:t>Weller, H. and A. </a:t>
            </a:r>
            <a:r>
              <a:rPr lang="en-GB" sz="1600" dirty="0" err="1" smtClean="0"/>
              <a:t>Shahrokhi</a:t>
            </a:r>
            <a:r>
              <a:rPr lang="en-GB" sz="1600" dirty="0" smtClean="0"/>
              <a:t>, 2014: Curl-Free Pressure Gradients over </a:t>
            </a:r>
            <a:r>
              <a:rPr lang="en-GB" sz="1600" dirty="0" err="1" smtClean="0"/>
              <a:t>Orography</a:t>
            </a:r>
            <a:r>
              <a:rPr lang="en-GB" sz="1600" dirty="0" smtClean="0"/>
              <a:t> in a Solution of the Fully Compressible Euler Equations with Implicit Treatment of Acoustic and Gravity Waves.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142</a:t>
            </a:r>
            <a:r>
              <a:rPr lang="en-GB" sz="1600" dirty="0" smtClean="0"/>
              <a:t>, 4439–4457.</a:t>
            </a:r>
          </a:p>
          <a:p>
            <a:pPr>
              <a:spcBef>
                <a:spcPts val="100"/>
              </a:spcBef>
            </a:pPr>
            <a:r>
              <a:rPr lang="en-GB" sz="1600" dirty="0" smtClean="0"/>
              <a:t>Yamazaki, H. and T. </a:t>
            </a:r>
            <a:r>
              <a:rPr lang="en-GB" sz="1600" dirty="0" err="1" smtClean="0"/>
              <a:t>Satomura</a:t>
            </a:r>
            <a:r>
              <a:rPr lang="en-GB" sz="1600" dirty="0" smtClean="0"/>
              <a:t>, 2010: </a:t>
            </a:r>
            <a:r>
              <a:rPr lang="en-GB" sz="1600" dirty="0" err="1" smtClean="0"/>
              <a:t>Nonhydrostatic</a:t>
            </a:r>
            <a:r>
              <a:rPr lang="en-GB" sz="1600" dirty="0" smtClean="0"/>
              <a:t> Atmospheric </a:t>
            </a:r>
            <a:r>
              <a:rPr lang="en-GB" sz="1600" dirty="0" err="1" smtClean="0"/>
              <a:t>Modeling</a:t>
            </a:r>
            <a:r>
              <a:rPr lang="en-GB" sz="1600" dirty="0" smtClean="0"/>
              <a:t> Using a Combined Cartesian Grid. </a:t>
            </a:r>
            <a:r>
              <a:rPr lang="en-GB" sz="1600" i="1" dirty="0" smtClean="0"/>
              <a:t>Mon. </a:t>
            </a:r>
            <a:r>
              <a:rPr lang="en-GB" sz="1600" i="1" dirty="0" err="1" smtClean="0"/>
              <a:t>Wea</a:t>
            </a:r>
            <a:r>
              <a:rPr lang="en-GB" sz="1600" i="1" dirty="0" smtClean="0"/>
              <a:t>. Rev.</a:t>
            </a:r>
            <a:r>
              <a:rPr lang="en-GB" sz="1600" dirty="0" smtClean="0"/>
              <a:t>, </a:t>
            </a:r>
            <a:r>
              <a:rPr lang="en-GB" sz="1600" b="1" dirty="0" smtClean="0"/>
              <a:t>138</a:t>
            </a:r>
            <a:r>
              <a:rPr lang="en-GB" sz="1600" dirty="0" smtClean="0"/>
              <a:t>, 3932–3945.</a:t>
            </a:r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48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802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68705"/>
            <a:ext cx="6948264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Effects of </a:t>
            </a:r>
            <a:r>
              <a:rPr lang="en-GB" sz="2400" dirty="0" err="1" smtClean="0">
                <a:solidFill>
                  <a:schemeClr val="bg1"/>
                </a:solidFill>
              </a:rPr>
              <a:t>orography</a:t>
            </a:r>
            <a:r>
              <a:rPr lang="en-GB" sz="2400" dirty="0" smtClean="0">
                <a:solidFill>
                  <a:schemeClr val="bg1"/>
                </a:solidFill>
              </a:rPr>
              <a:t> on the weather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Lenticular</a:t>
            </a:r>
            <a:r>
              <a:rPr lang="en-GB" dirty="0" smtClean="0"/>
              <a:t> clouds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 descr="Agasthiyamalai_range_and_Tirunelveli_rainshadow.jpg"/>
          <p:cNvPicPr>
            <a:picLocks noChangeAspect="1"/>
          </p:cNvPicPr>
          <p:nvPr/>
        </p:nvPicPr>
        <p:blipFill>
          <a:blip r:embed="rId3" cstate="print"/>
          <a:srcRect t="10971" b="33394"/>
          <a:stretch>
            <a:fillRect/>
          </a:stretch>
        </p:blipFill>
        <p:spPr>
          <a:xfrm>
            <a:off x="683568" y="2086339"/>
            <a:ext cx="7776864" cy="43861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6095037"/>
            <a:ext cx="379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Source: </a:t>
            </a:r>
            <a:r>
              <a:rPr lang="en-GB" sz="1600" dirty="0" err="1" smtClean="0">
                <a:solidFill>
                  <a:schemeClr val="bg1"/>
                </a:solidFill>
              </a:rPr>
              <a:t>Cai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</a:rPr>
              <a:t>Tjeenk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</a:rPr>
              <a:t>Willink</a:t>
            </a:r>
            <a:r>
              <a:rPr lang="en-GB" sz="1600" dirty="0" smtClean="0">
                <a:solidFill>
                  <a:schemeClr val="bg1"/>
                </a:solidFill>
              </a:rPr>
              <a:t>,  Public domain</a:t>
            </a: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gasthiyamalai_range_and_Tirunelveli_rainshadow.jpg"/>
          <p:cNvPicPr>
            <a:picLocks noChangeAspect="1"/>
          </p:cNvPicPr>
          <p:nvPr/>
        </p:nvPicPr>
        <p:blipFill>
          <a:blip r:embed="rId3" cstate="print"/>
          <a:srcRect t="9917"/>
          <a:stretch>
            <a:fillRect/>
          </a:stretch>
        </p:blipFill>
        <p:spPr>
          <a:xfrm>
            <a:off x="899592" y="2060848"/>
            <a:ext cx="7344816" cy="43600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68705"/>
            <a:ext cx="6948264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Effects of </a:t>
            </a:r>
            <a:r>
              <a:rPr lang="en-GB" sz="2400" dirty="0" err="1" smtClean="0">
                <a:solidFill>
                  <a:schemeClr val="bg1"/>
                </a:solidFill>
              </a:rPr>
              <a:t>orography</a:t>
            </a:r>
            <a:r>
              <a:rPr lang="en-GB" sz="2400" dirty="0" smtClean="0">
                <a:solidFill>
                  <a:schemeClr val="bg1"/>
                </a:solidFill>
              </a:rPr>
              <a:t> on the weather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Elevated heat source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6</a:t>
            </a:fld>
            <a:endParaRPr lang="en-GB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9592" y="6093296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Source: </a:t>
            </a:r>
            <a:r>
              <a:rPr lang="fr-FR" sz="1600" dirty="0" smtClean="0">
                <a:solidFill>
                  <a:schemeClr val="bg1"/>
                </a:solidFill>
              </a:rPr>
              <a:t>NASA</a:t>
            </a:r>
            <a:r>
              <a:rPr lang="en-GB" sz="1600" dirty="0" smtClean="0">
                <a:solidFill>
                  <a:schemeClr val="bg1"/>
                </a:solidFill>
              </a:rPr>
              <a:t>, Public domain</a:t>
            </a: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gasthiyamalai_range_and_Tirunelveli_rainshadow.jpg"/>
          <p:cNvPicPr>
            <a:picLocks noChangeAspect="1"/>
          </p:cNvPicPr>
          <p:nvPr/>
        </p:nvPicPr>
        <p:blipFill>
          <a:blip r:embed="rId3" cstate="print"/>
          <a:srcRect b="29987"/>
          <a:stretch>
            <a:fillRect/>
          </a:stretch>
        </p:blipFill>
        <p:spPr>
          <a:xfrm>
            <a:off x="467543" y="2132856"/>
            <a:ext cx="8208914" cy="43104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68705"/>
            <a:ext cx="6948264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Effects of </a:t>
            </a:r>
            <a:r>
              <a:rPr lang="en-GB" sz="2400" dirty="0" err="1" smtClean="0">
                <a:solidFill>
                  <a:schemeClr val="bg1"/>
                </a:solidFill>
              </a:rPr>
              <a:t>orography</a:t>
            </a:r>
            <a:r>
              <a:rPr lang="en-GB" sz="2400" dirty="0" smtClean="0">
                <a:solidFill>
                  <a:schemeClr val="bg1"/>
                </a:solidFill>
              </a:rPr>
              <a:t> on the weather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Thermally Driven Circulation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7544" y="6093296"/>
            <a:ext cx="325121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Source: Rick Willoughby, CC BY 2.0</a:t>
            </a:r>
          </a:p>
          <a:p>
            <a:endParaRPr lang="en-GB" sz="1600" dirty="0" smtClean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068705"/>
            <a:ext cx="6948264" cy="40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>
                <a:solidFill>
                  <a:schemeClr val="bg1"/>
                </a:solidFill>
              </a:rPr>
              <a:t>Effects of </a:t>
            </a:r>
            <a:r>
              <a:rPr lang="en-GB" sz="2400" dirty="0" err="1" smtClean="0">
                <a:solidFill>
                  <a:schemeClr val="bg1"/>
                </a:solidFill>
              </a:rPr>
              <a:t>orography</a:t>
            </a:r>
            <a:r>
              <a:rPr lang="en-GB" sz="2400" dirty="0" smtClean="0">
                <a:solidFill>
                  <a:schemeClr val="bg1"/>
                </a:solidFill>
              </a:rPr>
              <a:t> on the weather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Downslope</a:t>
            </a:r>
            <a:r>
              <a:rPr lang="en-GB" dirty="0" smtClean="0"/>
              <a:t> windstorms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Agasthiyamalai_range_and_Tirunelveli_rainshadow.jpg"/>
          <p:cNvPicPr>
            <a:picLocks noChangeAspect="1"/>
          </p:cNvPicPr>
          <p:nvPr/>
        </p:nvPicPr>
        <p:blipFill>
          <a:blip r:embed="rId2" cstate="print"/>
          <a:srcRect t="12166" b="12136"/>
          <a:stretch>
            <a:fillRect/>
          </a:stretch>
        </p:blipFill>
        <p:spPr>
          <a:xfrm>
            <a:off x="395534" y="2052695"/>
            <a:ext cx="8208914" cy="4336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6093296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Source: Boulder Daily Camera</a:t>
            </a: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Representation in NWP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5" y="2204864"/>
            <a:ext cx="3426048" cy="3426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99" y="2204864"/>
            <a:ext cx="3424725" cy="34247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47275" y="5805264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Terrain following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7835" y="5805264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n-lt"/>
              </a:rPr>
              <a:t>Cut cells</a:t>
            </a:r>
          </a:p>
        </p:txBody>
      </p:sp>
    </p:spTree>
    <p:extLst>
      <p:ext uri="{BB962C8B-B14F-4D97-AF65-F5344CB8AC3E}">
        <p14:creationId xmlns:p14="http://schemas.microsoft.com/office/powerpoint/2010/main" val="1958757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R-PP-Template-STANDARD-WIDTH-v-24">
  <a:themeElements>
    <a:clrScheme name="LIMITLESS - Red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D2002E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79679C"/>
      </a:accent6>
      <a:hlink>
        <a:srgbClr val="D2002E"/>
      </a:hlink>
      <a:folHlink>
        <a:srgbClr val="747478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oR-PP-Template-STANDARD-WIDTH-v-24.potx" id="{C091EC5E-4DFF-4589-A7CB-4576CD2B373E}" vid="{BF61B1B7-41CC-428A-805D-4C46DD48D81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UoR-PP-Template-STANDARD-WIDTH-v-24</Template>
  <TotalTime>587</TotalTime>
  <Words>1272</Words>
  <Application>Microsoft Office PowerPoint</Application>
  <PresentationFormat>On-screen Show (4:3)</PresentationFormat>
  <Paragraphs>206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Effra Light</vt:lpstr>
      <vt:lpstr>Effra Bold</vt:lpstr>
      <vt:lpstr>Effra</vt:lpstr>
      <vt:lpstr>Effra Heavy</vt:lpstr>
      <vt:lpstr>AngsanaUPC</vt:lpstr>
      <vt:lpstr>Arial</vt:lpstr>
      <vt:lpstr>UoR-PP-Template-STANDARD-WIDTH-v-24</vt:lpstr>
      <vt:lpstr>Numerical representation of mountains in atmospheric models</vt:lpstr>
      <vt:lpstr>Numerical representation of mountains in atmospheric models</vt:lpstr>
      <vt:lpstr>Effects of orography on the weather</vt:lpstr>
      <vt:lpstr>Effects of orography on the weather Local precipitation  patterns</vt:lpstr>
      <vt:lpstr>Effects of orography on the weather Lenticular clouds</vt:lpstr>
      <vt:lpstr>Effects of orography on the weather Elevated heat source</vt:lpstr>
      <vt:lpstr>Effects of orography on the weather Thermally Driven Circulation</vt:lpstr>
      <vt:lpstr>Effects of orography on the weather Downslope windstorms</vt:lpstr>
      <vt:lpstr>Representation in NWP Models</vt:lpstr>
      <vt:lpstr>Terrain following layers</vt:lpstr>
      <vt:lpstr>Terrain following layers Basic Terrain Following</vt:lpstr>
      <vt:lpstr>Terrain following layers Hybrid Terrain Following</vt:lpstr>
      <vt:lpstr>Terrain following layers Optimized SLEVE</vt:lpstr>
      <vt:lpstr>Cell Shaving Methods</vt:lpstr>
      <vt:lpstr>Cell shaving methods Small Cell problem</vt:lpstr>
      <vt:lpstr>And Others</vt:lpstr>
      <vt:lpstr>Like-for-Like comparison OF TF Layers and Cut Cell grids</vt:lpstr>
      <vt:lpstr>Test Cases</vt:lpstr>
      <vt:lpstr>Advection scheme</vt:lpstr>
      <vt:lpstr>#1 Horizontal Tracer Advection</vt:lpstr>
      <vt:lpstr>#1 Horizontal Tracer Advection Initial Conditions</vt:lpstr>
      <vt:lpstr>#1 Horizontal Tracer Advection Results</vt:lpstr>
      <vt:lpstr>#1 Horizontal Tracer Advection Basic terrain following grid</vt:lpstr>
      <vt:lpstr>#1 Horizontal Tracer Advection Basic terrain following grid</vt:lpstr>
      <vt:lpstr>#1 Horizontal Tracer Advection Cut cell grid</vt:lpstr>
      <vt:lpstr>#2 Terrain Following Advection</vt:lpstr>
      <vt:lpstr>#2 Terrain Following Advection Velocity Field</vt:lpstr>
      <vt:lpstr>#2 Terrain Following Advection Velocity Field On BTF Grid</vt:lpstr>
      <vt:lpstr>#2 Terrain Following Advection Analytic solution</vt:lpstr>
      <vt:lpstr>#2 Terrain Following Advection Analytic solution</vt:lpstr>
      <vt:lpstr>#2 Terrain following advection Basic terrain following grid</vt:lpstr>
      <vt:lpstr>#2 Terrain following advection Cut cell grid</vt:lpstr>
      <vt:lpstr>Summary of advection tests</vt:lpstr>
      <vt:lpstr>Euler Equation Set</vt:lpstr>
      <vt:lpstr>Euler Equation Set</vt:lpstr>
      <vt:lpstr>Numerical Model features</vt:lpstr>
      <vt:lpstr>#3 Resting atmosphere</vt:lpstr>
      <vt:lpstr>#3 Resting atmosphere</vt:lpstr>
      <vt:lpstr>#4 Gravity Waves</vt:lpstr>
      <vt:lpstr>#4 Gravity Waves Basic Terrain Following Grid</vt:lpstr>
      <vt:lpstr>#4 Gravity Waves Basic terrain following Grid</vt:lpstr>
      <vt:lpstr>#4 Gravity Waves Cut cell grid</vt:lpstr>
      <vt:lpstr>#4 Gravity Waves Cut cell grid</vt:lpstr>
      <vt:lpstr>#4 Gravity Waves Lorenz Computational mode</vt:lpstr>
      <vt:lpstr>#4 Gravity Waves Lorenz Computational mode</vt:lpstr>
      <vt:lpstr>ConcLUSIONS</vt:lpstr>
      <vt:lpstr>References 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representation of mountains in atmospheric models</dc:title>
  <dc:creator>Isabel FK</dc:creator>
  <cp:lastModifiedBy>James Shaw</cp:lastModifiedBy>
  <cp:revision>49</cp:revision>
  <cp:lastPrinted>2006-09-19T14:59:33Z</cp:lastPrinted>
  <dcterms:created xsi:type="dcterms:W3CDTF">2015-03-16T11:14:35Z</dcterms:created>
  <dcterms:modified xsi:type="dcterms:W3CDTF">2015-04-26T09:51:25Z</dcterms:modified>
</cp:coreProperties>
</file>